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2" r:id="rId9"/>
    <p:sldId id="263" r:id="rId10"/>
    <p:sldId id="284" r:id="rId11"/>
    <p:sldId id="264" r:id="rId12"/>
    <p:sldId id="287" r:id="rId13"/>
    <p:sldId id="288" r:id="rId14"/>
    <p:sldId id="290" r:id="rId15"/>
    <p:sldId id="265" r:id="rId16"/>
    <p:sldId id="266" r:id="rId17"/>
    <p:sldId id="267" r:id="rId18"/>
    <p:sldId id="268" r:id="rId19"/>
    <p:sldId id="270" r:id="rId20"/>
    <p:sldId id="271" r:id="rId21"/>
    <p:sldId id="274" r:id="rId22"/>
    <p:sldId id="273" r:id="rId23"/>
    <p:sldId id="275" r:id="rId24"/>
    <p:sldId id="276" r:id="rId25"/>
    <p:sldId id="277" r:id="rId26"/>
    <p:sldId id="278" r:id="rId27"/>
    <p:sldId id="279" r:id="rId28"/>
    <p:sldId id="291" r:id="rId29"/>
    <p:sldId id="280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/>
    <p:restoredTop sz="94422"/>
  </p:normalViewPr>
  <p:slideViewPr>
    <p:cSldViewPr snapToGrid="0" snapToObjects="1">
      <p:cViewPr varScale="1">
        <p:scale>
          <a:sx n="102" d="100"/>
          <a:sy n="102" d="100"/>
        </p:scale>
        <p:origin x="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7T12:23:04.80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BE71F-ECAE-D34B-AF47-54BBC58367FF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5100C-3246-7444-A98F-EE3C7731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63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5100C-3246-7444-A98F-EE3C77318C1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71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5100C-3246-7444-A98F-EE3C77318C1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39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34377-E43A-8B41-9084-15BA6DBF9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1B0C9E-7C65-6648-B39A-CD48AFEE7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87C121-4217-1245-A5F9-F962F957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C5DA4-FFB2-0247-AABF-CBAE223D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BADCA-847E-C748-BF3A-C59FF4B6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974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813DD-D9AE-8241-AF50-E685BA23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C483F5-A52F-0241-9404-6BD3158D0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CFFC73-4087-314F-8C72-58F93566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BF006-11C2-E74F-8887-AC8BF0D6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9BC9C-73AC-1C43-840A-59C377D1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50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26279A-54F9-2B44-AA97-E6DC98CEB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373A9F-16D1-004D-8B3F-66C249D02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078A3-A838-F147-8C39-E9A8A00C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A8EB0-26E1-A749-B84B-72CE0C6E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4C563-C6E1-8B46-AA39-C3DECF11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28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77301-76F2-AD41-AF66-B5686BE7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DE575-1ED1-884B-983F-CE71F24F2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D3CB1-9657-DB46-996D-6AFC1A3D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A1177-E7D3-724C-9269-670E3F8F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2B066-68A0-2C44-A7AF-6DE2A26C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01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3476D-B046-5347-AB6C-B5D45B96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4CCD11-4D00-4B4C-8FAA-8DBE84996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16E8F-7BA3-7944-9884-82D6E0D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ACA2D7-9E01-4242-9B55-AB393C43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8A9A8-FCB2-5C41-B762-3A0EC7C0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006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F7483-6EF3-CD4F-B132-D05630E2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C31FD-6F7D-294B-8A82-6D14F99E5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79284-FD26-9644-9E1F-F9D6799B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2651F9-5667-2848-BF3F-099039A1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49FC08-48D8-494B-A9D9-FAD833A6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6E9FEB-40D0-B94F-8E27-6CCD47ED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77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04EEF-1A48-5941-BB44-0C7A6E96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8DE9CE-E89B-9545-B171-DA58F359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24B381-5624-4C42-8D8C-9316BEFFD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6E7131-7D52-C640-9D89-C9B369D74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79079B-898F-BF42-AB34-E790CE265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703540-1C69-8B4E-AD7E-1501F558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8ECFFD-CCAA-FC45-9EFD-057F39E0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D3CB3E-7AF5-D048-992C-25F60AB7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7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E77E3-FE2D-0A45-8AA2-1BF35B13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7BCAF4-C61E-3E4B-B67C-5C0B2B4C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78D5B9-2142-1040-B75C-3AAE27AD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EA81D0-D2F4-A240-B7F6-A9CA1F66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06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C54835-E481-EE48-BD19-D7153F4C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8DCA6A-4D04-D94F-BBFA-CACCA0D9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1014AD-BC4D-284B-A193-B671AD39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7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003B2-9618-C642-A7A8-DC11ECF9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06601-FD91-3F41-8827-B9C24124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2A3457-85FA-5B40-9D1D-0DAD3E068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F64F06-8CF4-4E4A-A976-43716F26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E9EA5C-CFB5-2647-9956-DCC1DAA6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32A09F-1A14-1345-A26F-AC87B2D3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52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64E35-FA77-A848-B175-049B4212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3FAC3D-770C-0C45-9FB6-6C34FAB4D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A00BA2-3260-8E4F-BA4E-855DB2FBE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EF2D41-EA5D-BB43-9789-B95BA6F7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2C30A-2ED0-0147-9149-1C313E24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25280C-E476-A84B-93EF-55719037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997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88D8D9-E729-2D49-BAD4-816FD48D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F09656-C68F-2C41-B9E7-79F3797D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B5E45-BADB-7A46-A598-5C15D7CDD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C775-D57B-8144-8D27-81B2A1D563E3}" type="datetimeFigureOut">
              <a:rPr kumimoji="1" lang="zh-CN" altLang="en-US" smtClean="0"/>
              <a:t>2023/9/28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31A4FF-10AB-204D-B26F-7B657A42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84BB32-9EC5-4845-82C0-04B16B416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6AABC-6AC0-BC4D-A852-67D4FBCB48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113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platform.hengqinai.com:3008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D9A47-8D79-7540-B912-EA57C561D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7890"/>
            <a:ext cx="9144000" cy="1773237"/>
          </a:xfrm>
        </p:spPr>
        <p:txBody>
          <a:bodyPr/>
          <a:lstStyle/>
          <a:p>
            <a:r>
              <a:rPr kumimoji="1" lang="zh-CN" altLang="en-US" dirty="0"/>
              <a:t>智能计算机基础及应用</a:t>
            </a:r>
            <a:br>
              <a:rPr kumimoji="1" lang="en-US" altLang="zh-CN" dirty="0"/>
            </a:br>
            <a:r>
              <a:rPr kumimoji="1" lang="zh-CN" altLang="en-US" dirty="0"/>
              <a:t>实验讲解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455557-AD8F-F846-A871-63A513CEA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47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20230928</a:t>
            </a:r>
          </a:p>
          <a:p>
            <a:r>
              <a:rPr kumimoji="1" lang="zh-CN" altLang="en-US" dirty="0"/>
              <a:t>王熙林，王岩清，周海涛，王闯</a:t>
            </a:r>
          </a:p>
        </p:txBody>
      </p:sp>
    </p:spTree>
    <p:extLst>
      <p:ext uri="{BB962C8B-B14F-4D97-AF65-F5344CB8AC3E}">
        <p14:creationId xmlns:p14="http://schemas.microsoft.com/office/powerpoint/2010/main" val="215416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lang="zh-CN" altLang="en-US" sz="3200" dirty="0"/>
              <a:t>基于三层神经网络实现手写数字分类</a:t>
            </a:r>
            <a:endParaRPr kumimoji="1" lang="zh-CN" alt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307BDB-CDD7-9541-9B86-E32961B4F5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2" y="1852446"/>
            <a:ext cx="8176818" cy="371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B01F1C-DF89-4948-8F43-C21A06DDEEB9}"/>
              </a:ext>
            </a:extLst>
          </p:cNvPr>
          <p:cNvSpPr/>
          <p:nvPr/>
        </p:nvSpPr>
        <p:spPr>
          <a:xfrm>
            <a:off x="2078182" y="5885005"/>
            <a:ext cx="5908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-apple-system"/>
              </a:rPr>
              <a:t>数据集包含 </a:t>
            </a:r>
            <a:r>
              <a:rPr lang="en-US" altLang="zh-CN" dirty="0">
                <a:latin typeface="-apple-system"/>
              </a:rPr>
              <a:t>60,000</a:t>
            </a:r>
            <a:r>
              <a:rPr lang="zh-CN" altLang="en-US" dirty="0">
                <a:latin typeface="-apple-system"/>
              </a:rPr>
              <a:t>个训练集图像以及</a:t>
            </a:r>
            <a:r>
              <a:rPr lang="en-US" altLang="zh-CN" dirty="0">
                <a:latin typeface="-apple-system"/>
              </a:rPr>
              <a:t>10,000</a:t>
            </a:r>
            <a:r>
              <a:rPr lang="zh-CN" altLang="en-US" dirty="0">
                <a:latin typeface="-apple-system"/>
              </a:rPr>
              <a:t>个测试集图像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20ACC7-99FE-FF43-887F-5A7A0A7B5439}"/>
              </a:ext>
            </a:extLst>
          </p:cNvPr>
          <p:cNvSpPr txBox="1"/>
          <p:nvPr/>
        </p:nvSpPr>
        <p:spPr>
          <a:xfrm>
            <a:off x="2078182" y="135195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MNIST</a:t>
            </a:r>
            <a:r>
              <a:rPr kumimoji="1" lang="zh-CN" altLang="en-US" dirty="0"/>
              <a:t>数据集示例：</a:t>
            </a:r>
          </a:p>
        </p:txBody>
      </p:sp>
    </p:spTree>
    <p:extLst>
      <p:ext uri="{BB962C8B-B14F-4D97-AF65-F5344CB8AC3E}">
        <p14:creationId xmlns:p14="http://schemas.microsoft.com/office/powerpoint/2010/main" val="365394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lang="zh-CN" altLang="en-US" sz="3200" dirty="0"/>
              <a:t>基于三层神经网络实现手写数字分类</a:t>
            </a:r>
            <a:endParaRPr kumimoji="1" lang="zh-CN" altLang="en-US" sz="3200" dirty="0"/>
          </a:p>
        </p:txBody>
      </p:sp>
      <p:pic>
        <p:nvPicPr>
          <p:cNvPr id="7169" name="Picture 1" descr="page3image1241765728">
            <a:extLst>
              <a:ext uri="{FF2B5EF4-FFF2-40B4-BE49-F238E27FC236}">
                <a16:creationId xmlns:a16="http://schemas.microsoft.com/office/drawing/2014/main" id="{C465AEE2-442E-1F4F-8518-79A0D7941C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97" y="1519170"/>
            <a:ext cx="2393951" cy="37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E21E21-FB2A-5C42-8AEE-13F08282A349}"/>
              </a:ext>
            </a:extLst>
          </p:cNvPr>
          <p:cNvSpPr txBox="1"/>
          <p:nvPr/>
        </p:nvSpPr>
        <p:spPr>
          <a:xfrm>
            <a:off x="1658983" y="1894114"/>
            <a:ext cx="1920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全连接层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ReLU</a:t>
            </a:r>
            <a:r>
              <a:rPr kumimoji="1" lang="zh-CN" altLang="en-US" sz="2400" dirty="0"/>
              <a:t>层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Softmax</a:t>
            </a:r>
            <a:r>
              <a:rPr kumimoji="1" lang="zh-CN" altLang="en-US" sz="2400" dirty="0"/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174390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Softmax</a:t>
            </a:r>
            <a:r>
              <a:rPr kumimoji="1" lang="zh-CN" altLang="en-US" sz="3200" dirty="0"/>
              <a:t>层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666A16-C0BA-5342-BE4D-4585044F2D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/>
          <a:stretch/>
        </p:blipFill>
        <p:spPr bwMode="auto">
          <a:xfrm>
            <a:off x="561109" y="1717476"/>
            <a:ext cx="7273975" cy="342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ABC80D-D8D2-7D48-8460-5363E3E0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921" y="2893414"/>
            <a:ext cx="2552700" cy="1143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4912DE-023B-3241-B117-14F38FCA7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6" t="42959"/>
          <a:stretch/>
        </p:blipFill>
        <p:spPr>
          <a:xfrm>
            <a:off x="6199322" y="3169261"/>
            <a:ext cx="220958" cy="941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7BF5DB-D729-0147-900C-85F8B0427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6" t="42959"/>
          <a:stretch/>
        </p:blipFill>
        <p:spPr>
          <a:xfrm>
            <a:off x="6216811" y="2443369"/>
            <a:ext cx="220958" cy="9417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1B1C79-8A8B-BD4F-8084-02C00C653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6" t="42959"/>
          <a:stretch/>
        </p:blipFill>
        <p:spPr>
          <a:xfrm>
            <a:off x="6199322" y="3942240"/>
            <a:ext cx="220958" cy="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Softmax</a:t>
            </a:r>
            <a:r>
              <a:rPr kumimoji="1" lang="zh-CN" altLang="en-US" sz="3200" dirty="0"/>
              <a:t>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910DBD-6506-A543-9EB3-F4EF37DC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437" y="462502"/>
            <a:ext cx="3494056" cy="10348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ABC80D-D8D2-7D48-8460-5363E3E0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73" y="408434"/>
            <a:ext cx="2552700" cy="11430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A597884-5101-C941-B875-0D7E7976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582" y="2411528"/>
            <a:ext cx="4003649" cy="26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99F4F9-C1DF-5545-87F5-EEB229D6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199" y="2589474"/>
            <a:ext cx="2016199" cy="5815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2CF8CF-903B-A649-A8AE-2CB81C4CD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06" y="3391261"/>
            <a:ext cx="1880039" cy="7699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7945C8-075E-8248-907C-B1987DC3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79240"/>
            <a:ext cx="1506167" cy="632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7912EB-0763-FD4A-8E95-D6B4DBBA6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199" y="1720877"/>
            <a:ext cx="1646128" cy="7023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DD5DB5-DE02-AE4E-91A1-14EE615DF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829" y="2290052"/>
            <a:ext cx="1776591" cy="32570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EBEA67-50CD-9740-875E-F2A3037A42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128" y="2411528"/>
            <a:ext cx="2972859" cy="8160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57D8B5-C0B7-4F42-899D-4EE3122867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7743" y="3349083"/>
            <a:ext cx="3876513" cy="6697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BAD57B-0C0E-C24C-9DE3-0970C6399E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5816" y="4286638"/>
            <a:ext cx="2850741" cy="6248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3A8ACF-6197-6F4B-AE50-1BEA7A67E5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39" y="5419192"/>
            <a:ext cx="7092407" cy="10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Softmax</a:t>
            </a:r>
            <a:r>
              <a:rPr kumimoji="1" lang="zh-CN" altLang="en-US" sz="3200" dirty="0"/>
              <a:t>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910DBD-6506-A543-9EB3-F4EF37DC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63" y="957222"/>
            <a:ext cx="3494056" cy="10348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ABC80D-D8D2-7D48-8460-5363E3E0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9086"/>
            <a:ext cx="2552700" cy="11430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AA500DA-7B3C-1443-9919-E00BC087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6686" y="1748360"/>
            <a:ext cx="9909313" cy="22088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3F01C2-7301-AB41-A311-61BFC7861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8" y="3957199"/>
            <a:ext cx="9435547" cy="22423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2D993A-3AF8-1C49-8B09-E315B6F26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119" y="5238847"/>
            <a:ext cx="3892365" cy="9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8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42269" cy="523149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1BDE6-45B7-214D-A9A0-3B8D1FA1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912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1.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数据加载模块 </a:t>
            </a:r>
            <a:endParaRPr lang="zh-CN" altLang="en-US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本实验采用的数据集是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MNIST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手写数字库。需要编写读取 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MNIST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数据集文件并预处理的子函数。然后调用该子函数对 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MNIST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数据集中的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4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个文件分别进行读取和预处理，并将处理过的训练和测试数据存储在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NumPy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矩阵中。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2.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基本单元模块</a:t>
            </a: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完成连接层、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ReLU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激活函数层和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Softmax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损失层的基本功能， 实现参数的初始化、前向传播计算、反向传播计算、参数的更新、 参数的加载和保存等函数。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全连接层 </a:t>
            </a:r>
            <a:endParaRPr lang="en-US" altLang="zh-CN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en-US" altLang="zh-CN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ReLU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层</a:t>
            </a:r>
          </a:p>
          <a:p>
            <a:pPr marL="457200" lvl="1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en-US" altLang="zh-CN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Softmax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层</a:t>
            </a:r>
            <a:endParaRPr lang="zh-CN" altLang="en-US" sz="20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17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37766" cy="706029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1BDE6-45B7-214D-A9A0-3B8D1FA1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651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3.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网络结构模块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网络结构模块利用已经实现的神经网络的基本单元来建立一 个完整的神经网络。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lvl="1"/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神经网络初始化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: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确定神经网络相关的超参数，例如网络中每个隐层的神经元个数。 </a:t>
            </a:r>
          </a:p>
          <a:p>
            <a:pPr lvl="1"/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建立网络结构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: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定义整个神经网络的拓扑结构。 </a:t>
            </a:r>
          </a:p>
          <a:p>
            <a:pPr lvl="1"/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参数初始化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: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对于神经网络中包含参数的层，依次调用这些层的参数初始化函数，从而完成整个神经网络的参数初始化。 </a:t>
            </a:r>
          </a:p>
          <a:p>
            <a:pPr marL="0" indent="0">
              <a:buNone/>
            </a:pPr>
            <a:endParaRPr kumimoji="1" lang="zh-CN" altLang="en-US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21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575401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1BDE6-45B7-214D-A9A0-3B8D1FA1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4.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网络训练模块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在完成数据加载模块和网络结构模块实现之后，需要实现训练模块。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457200" lvl="1" indent="0">
              <a:buNone/>
            </a:pPr>
            <a:b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神经网络的前向传播</a:t>
            </a:r>
            <a:endParaRPr lang="en-US" altLang="zh-CN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神经网络的反向传播 </a:t>
            </a:r>
            <a:endParaRPr lang="en-US" altLang="zh-CN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神经网络参数更新</a:t>
            </a:r>
            <a:b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神经网络参数保存</a:t>
            </a:r>
            <a:b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神经网络训练主体 </a:t>
            </a:r>
            <a:endParaRPr lang="zh-CN" altLang="en-US" sz="20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203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12ED-9C5E-4F41-A6E7-6247EC20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514806" cy="510086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1BDE6-45B7-214D-A9A0-3B8D1FA1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5.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网络推断模块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完成神经网络的训练之后，可以用训练得到的模型对测试数据进行预测，以评估模型的精度。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神经网络的前向传播</a:t>
            </a:r>
            <a:b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神经网络参数加载</a:t>
            </a:r>
            <a:b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神经网络推断函数主体 </a:t>
            </a:r>
            <a:endParaRPr lang="zh-CN" altLang="en-US" sz="20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58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2664C-2D81-F847-B877-3C4E8BC8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37766" cy="549275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基于</a:t>
            </a:r>
            <a:r>
              <a:rPr kumimoji="1" lang="en-US" altLang="zh-CN" sz="3200" dirty="0"/>
              <a:t>DLP</a:t>
            </a:r>
            <a:r>
              <a:rPr kumimoji="1" lang="zh-CN" altLang="en-US" sz="3200" dirty="0"/>
              <a:t>平台实现手写数字分类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0F4D-C0DC-0D44-9C34-D948060E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模型量化 </a:t>
            </a:r>
            <a:endParaRPr lang="zh-CN" altLang="en-US" sz="36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DLP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硬件支持定点数据类型运算，对</a:t>
            </a:r>
            <a:r>
              <a:rPr lang="en-US" altLang="zh-CN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mlp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、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conv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等算子可使用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int8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数据类型来提高计算效率。 </a:t>
            </a:r>
            <a:endParaRPr lang="zh-CN" altLang="en-US" sz="20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• Int8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类型数值</a:t>
            </a:r>
            <a:r>
              <a:rPr lang="en-US" altLang="zh-CN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i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表示的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32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位浮点数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value</a:t>
            </a:r>
            <a:r>
              <a:rPr lang="zh-CN" altLang="en-US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为</a:t>
            </a:r>
            <a:r>
              <a:rPr lang="en-US" altLang="zh-CN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: </a:t>
            </a:r>
            <a:endParaRPr lang="zh-CN" altLang="en-US" sz="20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8199" name="Picture 7" descr="page10image1224487760">
            <a:extLst>
              <a:ext uri="{FF2B5EF4-FFF2-40B4-BE49-F238E27FC236}">
                <a16:creationId xmlns:a16="http://schemas.microsoft.com/office/drawing/2014/main" id="{D47A92FA-C0FF-5B4A-915F-D4CA1EF8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3071021"/>
            <a:ext cx="5080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057821-D75E-DC49-B4A3-85BF68F5101A}"/>
              </a:ext>
            </a:extLst>
          </p:cNvPr>
          <p:cNvSpPr/>
          <p:nvPr/>
        </p:nvSpPr>
        <p:spPr>
          <a:xfrm>
            <a:off x="838200" y="3933690"/>
            <a:ext cx="6096000" cy="9225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	•Position</a:t>
            </a:r>
            <a:r>
              <a:rPr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为指数因子，</a:t>
            </a:r>
            <a:r>
              <a:rPr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scale</a:t>
            </a:r>
            <a:r>
              <a:rPr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为缩放因子 </a:t>
            </a:r>
            <a:endParaRPr lang="en-US" altLang="zh-CN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• </a:t>
            </a:r>
            <a:r>
              <a:rPr lang="zh-CN" altLang="en-US" sz="2000" dirty="0"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反向推导上述公式，可得</a:t>
            </a:r>
            <a:r>
              <a:rPr lang="en-US" altLang="zh-CN" sz="2000" dirty="0">
                <a:effectLst/>
                <a:latin typeface="DengXian Light" panose="02010600030101010101" pitchFamily="2" charset="-122"/>
                <a:ea typeface="DengXian Light" panose="02010600030101010101" pitchFamily="2" charset="-122"/>
              </a:rPr>
              <a:t>: </a:t>
            </a:r>
            <a:endParaRPr lang="zh-CN" altLang="en-US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8200" name="Picture 8" descr="page10image1224488064">
            <a:extLst>
              <a:ext uri="{FF2B5EF4-FFF2-40B4-BE49-F238E27FC236}">
                <a16:creationId xmlns:a16="http://schemas.microsoft.com/office/drawing/2014/main" id="{C75B885C-9A31-034D-9D25-31B16290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967" y="4795183"/>
            <a:ext cx="27051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420AC-A42D-7042-B702-2D9B1D89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D14E0-0059-AF4A-963B-1B2C9BE3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实验环境注册及配置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第二章实验过程讲解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作业提交以及答疑安排</a:t>
            </a:r>
          </a:p>
        </p:txBody>
      </p:sp>
    </p:spTree>
    <p:extLst>
      <p:ext uri="{BB962C8B-B14F-4D97-AF65-F5344CB8AC3E}">
        <p14:creationId xmlns:p14="http://schemas.microsoft.com/office/powerpoint/2010/main" val="139888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2664C-2D81-F847-B877-3C4E8BC8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189617" cy="510085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Pycnml</a:t>
            </a:r>
            <a:r>
              <a:rPr kumimoji="1" lang="zh-CN" altLang="en-US" sz="3200" dirty="0"/>
              <a:t>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0F4D-C0DC-0D44-9C34-D948060E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Pycnml</a:t>
            </a:r>
            <a:r>
              <a:rPr lang="zh-CN" altLang="en-US" sz="3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库 </a:t>
            </a:r>
            <a:endParaRPr lang="en-US" altLang="zh-CN" sz="3200" b="1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深度学习编程库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pycnml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通过调用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DLP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上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CNML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库中的高性能算子实现了全连接层、卷积层、池化层、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ReLU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激活层、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Softmax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损失层等常用的网络层的基本功能，并提供了常用网络层的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Python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接口。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云平台中已经集成了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pycnml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库，不需要再手动安装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pycnml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。 </a:t>
            </a:r>
            <a:endParaRPr lang="en-US" altLang="zh-CN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17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2664C-2D81-F847-B877-3C4E8BC8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06691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Pycnml</a:t>
            </a:r>
            <a:r>
              <a:rPr kumimoji="1" lang="zh-CN" altLang="en-US" sz="3200" dirty="0"/>
              <a:t>库</a:t>
            </a:r>
          </a:p>
        </p:txBody>
      </p:sp>
      <p:pic>
        <p:nvPicPr>
          <p:cNvPr id="9217" name="Picture 1" descr="page12image1246794528">
            <a:extLst>
              <a:ext uri="{FF2B5EF4-FFF2-40B4-BE49-F238E27FC236}">
                <a16:creationId xmlns:a16="http://schemas.microsoft.com/office/drawing/2014/main" id="{B980409A-2C56-834F-860D-62A7B30D7B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" y="849086"/>
            <a:ext cx="9471781" cy="53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32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2664C-2D81-F847-B877-3C4E8BC8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666841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0F4D-C0DC-0D44-9C34-D948060E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4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1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、数据加载模块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、基本单元模块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3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、网络结构模块 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4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、网络推断模块 </a:t>
            </a:r>
            <a:endParaRPr lang="zh-CN" altLang="en-US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32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CC2F9-6D3C-1A4C-940B-4283EC23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729651" cy="536212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</a:p>
        </p:txBody>
      </p:sp>
      <p:pic>
        <p:nvPicPr>
          <p:cNvPr id="1025" name="Picture 1" descr="page9image234191888">
            <a:extLst>
              <a:ext uri="{FF2B5EF4-FFF2-40B4-BE49-F238E27FC236}">
                <a16:creationId xmlns:a16="http://schemas.microsoft.com/office/drawing/2014/main" id="{BC9998A6-0FD6-9448-B123-D3DCB7D41E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506"/>
            <a:ext cx="8893629" cy="48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1099ED-AF2E-ED48-AD16-78CF61137EC5}"/>
              </a:ext>
            </a:extLst>
          </p:cNvPr>
          <p:cNvSpPr/>
          <p:nvPr/>
        </p:nvSpPr>
        <p:spPr>
          <a:xfrm>
            <a:off x="838200" y="996294"/>
            <a:ext cx="10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YaHeiLight"/>
              </a:rPr>
              <a:t>1</a:t>
            </a:r>
            <a:r>
              <a:rPr lang="zh-CN" altLang="en-US" dirty="0">
                <a:latin typeface="MicrosoftYaHeiLight"/>
              </a:rPr>
              <a:t>、使用浏览器进入希冀平台 </a:t>
            </a:r>
            <a:r>
              <a:rPr lang="en-US" altLang="zh-CN" dirty="0">
                <a:latin typeface="MicrosoftYaHeiLight"/>
              </a:rPr>
              <a:t>https://</a:t>
            </a:r>
            <a:r>
              <a:rPr lang="en-US" altLang="zh-CN" dirty="0" err="1">
                <a:latin typeface="MicrosoftYaHeiLight"/>
              </a:rPr>
              <a:t>course.educg.net</a:t>
            </a:r>
            <a:endParaRPr lang="en-US" altLang="zh-CN" dirty="0">
              <a:latin typeface="MicrosoftYaHeiLight"/>
            </a:endParaRPr>
          </a:p>
          <a:p>
            <a:r>
              <a:rPr lang="en-US" altLang="zh-CN" dirty="0">
                <a:latin typeface="MicrosoftYaHeiLight"/>
              </a:rPr>
              <a:t>2</a:t>
            </a:r>
            <a:r>
              <a:rPr lang="zh-CN" altLang="en-US" dirty="0">
                <a:latin typeface="MicrosoftYaHeiLight"/>
              </a:rPr>
              <a:t>、从学生入口登录，账号密码统一为 </a:t>
            </a:r>
            <a:r>
              <a:rPr lang="en-US" altLang="zh-CN" b="1" dirty="0" err="1">
                <a:solidFill>
                  <a:srgbClr val="FF0000"/>
                </a:solidFill>
                <a:latin typeface="MicrosoftYaHeiLight"/>
              </a:rPr>
              <a:t>buaa</a:t>
            </a:r>
            <a:r>
              <a:rPr lang="en-US" altLang="zh-CN" b="1" dirty="0">
                <a:solidFill>
                  <a:srgbClr val="FF0000"/>
                </a:solidFill>
                <a:latin typeface="MicrosoftYaHeiLight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MicrosoftYaHeiLight"/>
              </a:rPr>
              <a:t>学号（不含加号）</a:t>
            </a:r>
            <a:r>
              <a:rPr lang="zh-CN" altLang="en-US" dirty="0">
                <a:latin typeface="MicrosoftYaHeiLight"/>
              </a:rPr>
              <a:t>，建议自行修改密码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3321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CC2F9-6D3C-1A4C-940B-4283EC23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8211" cy="732155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</a:p>
        </p:txBody>
      </p:sp>
      <p:pic>
        <p:nvPicPr>
          <p:cNvPr id="2050" name="Picture 2" descr="page10image260122528">
            <a:extLst>
              <a:ext uri="{FF2B5EF4-FFF2-40B4-BE49-F238E27FC236}">
                <a16:creationId xmlns:a16="http://schemas.microsoft.com/office/drawing/2014/main" id="{43D09A68-848C-9A4E-AEC0-DBDB939B2F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0" y="1227909"/>
            <a:ext cx="9645740" cy="49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44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CC2F9-6D3C-1A4C-940B-4283EC23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59834" cy="77134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</a:p>
        </p:txBody>
      </p:sp>
      <p:pic>
        <p:nvPicPr>
          <p:cNvPr id="3073" name="Picture 1" descr="page11image239357760">
            <a:extLst>
              <a:ext uri="{FF2B5EF4-FFF2-40B4-BE49-F238E27FC236}">
                <a16:creationId xmlns:a16="http://schemas.microsoft.com/office/drawing/2014/main" id="{354F3ECB-97AB-864E-B388-479A8BBD2C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1178245"/>
            <a:ext cx="8874266" cy="499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66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CC2F9-6D3C-1A4C-940B-4283EC23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99023" cy="601526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</a:p>
        </p:txBody>
      </p:sp>
      <p:pic>
        <p:nvPicPr>
          <p:cNvPr id="4097" name="Picture 1" descr="page12image1122915536">
            <a:extLst>
              <a:ext uri="{FF2B5EF4-FFF2-40B4-BE49-F238E27FC236}">
                <a16:creationId xmlns:a16="http://schemas.microsoft.com/office/drawing/2014/main" id="{506D5D62-F8B7-3B47-9A0E-12D8CFB2CC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64" y="1355588"/>
            <a:ext cx="8585656" cy="48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83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7F2B2-6759-0944-8222-F1F1FD4D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56964" cy="57698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实验评分规则（暂定）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78D45-BA20-8F4D-AF6C-EE9E2A0B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第二章实验：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第三章实验：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综合实验一（包含第四章和第五章）：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综合实验二：</a:t>
            </a:r>
            <a:r>
              <a:rPr kumimoji="1" lang="en-US" altLang="zh-CN" dirty="0"/>
              <a:t>40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总计：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588139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7F2B2-6759-0944-8222-F1F1FD4D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56964" cy="57698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实验评分规则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78D45-BA20-8F4D-AF6C-EE9E2A0B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实验：</a:t>
            </a:r>
            <a:r>
              <a:rPr kumimoji="1" lang="en-US" altLang="zh-CN" dirty="0"/>
              <a:t>60%</a:t>
            </a:r>
          </a:p>
          <a:p>
            <a:pPr marL="0" indent="0">
              <a:buNone/>
            </a:pPr>
            <a:r>
              <a:rPr kumimoji="1" lang="zh-CN" altLang="en-US" dirty="0"/>
              <a:t>报告：</a:t>
            </a:r>
            <a:r>
              <a:rPr kumimoji="1" lang="en-US" altLang="zh-CN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72759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649E5-5636-004E-A6E5-00E051F0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76855" cy="466147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课程答疑安排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C1439-4964-0346-9030-1863E5FBF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218"/>
            <a:ext cx="10515600" cy="5054745"/>
          </a:xfrm>
        </p:spPr>
        <p:txBody>
          <a:bodyPr/>
          <a:lstStyle/>
          <a:p>
            <a:r>
              <a:rPr kumimoji="1" lang="zh-CN" altLang="en-US" dirty="0"/>
              <a:t>助教</a:t>
            </a:r>
            <a:r>
              <a:rPr kumimoji="1" lang="en-US" altLang="zh-CN" dirty="0"/>
              <a:t>0</a:t>
            </a:r>
            <a:r>
              <a:rPr kumimoji="1" lang="zh-CN" altLang="en-US" dirty="0"/>
              <a:t>：王岩清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邮箱：</a:t>
            </a:r>
            <a:r>
              <a:rPr kumimoji="1" lang="en-US" altLang="zh-CN" dirty="0"/>
              <a:t>wangyanqing7590@buaa.edu.cn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助教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：王熙林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邮箱：</a:t>
            </a:r>
            <a:r>
              <a:rPr kumimoji="1" lang="en-US" altLang="zh-CN" dirty="0"/>
              <a:t>18373491@buaa.edu.cn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助教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：周海涛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邮箱：</a:t>
            </a:r>
            <a:r>
              <a:rPr kumimoji="1" lang="en-US" altLang="zh-CN" dirty="0"/>
              <a:t>18377221@buaa.edu.cn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C6B77-DC21-434F-9F2B-1D6438A0E56C}"/>
              </a:ext>
            </a:extLst>
          </p:cNvPr>
          <p:cNvSpPr txBox="1"/>
          <p:nvPr/>
        </p:nvSpPr>
        <p:spPr>
          <a:xfrm>
            <a:off x="6710191" y="5715298"/>
            <a:ext cx="763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请同学们有问题尽量课上提问或通过邮件进行提问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提问时除问题描述外，尽量附上相关的截图、代码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74C878-D8BD-5843-A550-01C89A72F670}"/>
              </a:ext>
            </a:extLst>
          </p:cNvPr>
          <p:cNvSpPr txBox="1"/>
          <p:nvPr/>
        </p:nvSpPr>
        <p:spPr>
          <a:xfrm>
            <a:off x="7179138" y="822343"/>
            <a:ext cx="3809999" cy="545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大家使用自己学号末尾数对</a:t>
            </a:r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</a:rPr>
              <a:t>取余，根据余数</a:t>
            </a:r>
            <a:r>
              <a:rPr kumimoji="1" lang="en-US" altLang="zh-CN" dirty="0">
                <a:solidFill>
                  <a:srgbClr val="FF0000"/>
                </a:solidFill>
              </a:rPr>
              <a:t>(0,1,2,3)</a:t>
            </a:r>
            <a:r>
              <a:rPr kumimoji="1" lang="zh-CN" altLang="en-US" dirty="0">
                <a:solidFill>
                  <a:srgbClr val="FF0000"/>
                </a:solidFill>
              </a:rPr>
              <a:t>找到相应助教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例如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：</a:t>
            </a: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张三学号为：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XXXXXXX6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6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%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对应到第一个助教王岩清</a:t>
            </a: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李四学号为：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XXXXXXX2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4%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1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对应到第二个助教王熙林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solidFill>
                <a:srgbClr val="FF0000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ym typeface="Wingdings" pitchFamily="2" charset="2"/>
              </a:rPr>
              <a:t>	</a:t>
            </a:r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8F1-91D6-4A43-98EC-A70F7739B687}"/>
              </a:ext>
            </a:extLst>
          </p:cNvPr>
          <p:cNvSpPr txBox="1"/>
          <p:nvPr/>
        </p:nvSpPr>
        <p:spPr>
          <a:xfrm>
            <a:off x="838200" y="5006512"/>
            <a:ext cx="6097836" cy="87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助教</a:t>
            </a:r>
            <a:r>
              <a:rPr kumimoji="1" lang="en-US" altLang="zh-CN" sz="28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：王闯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邮箱：</a:t>
            </a:r>
            <a:r>
              <a:rPr kumimoji="1"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18377011@buaa.edu.cn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38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E6A1-E85C-3944-A291-7A956AA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291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寒武纪开发平台</a:t>
            </a:r>
            <a:r>
              <a:rPr kumimoji="1" lang="en-US" altLang="zh-CN" sz="3600" dirty="0"/>
              <a:t>—</a:t>
            </a:r>
            <a:r>
              <a:rPr kumimoji="1" lang="zh-CN" altLang="en-US" sz="3600" dirty="0"/>
              <a:t>账号注册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1C33E0-5EF2-7C4B-8BF8-2E68C565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82" r="10973"/>
          <a:stretch/>
        </p:blipFill>
        <p:spPr>
          <a:xfrm>
            <a:off x="838200" y="2032642"/>
            <a:ext cx="4885509" cy="4352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BE401E-9385-6F4C-9D85-39635838DB6B}"/>
              </a:ext>
            </a:extLst>
          </p:cNvPr>
          <p:cNvSpPr/>
          <p:nvPr/>
        </p:nvSpPr>
        <p:spPr>
          <a:xfrm>
            <a:off x="838200" y="996294"/>
            <a:ext cx="1013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YaHeiLight"/>
              </a:rPr>
              <a:t>1</a:t>
            </a:r>
            <a:r>
              <a:rPr lang="zh-CN" altLang="en-US" dirty="0">
                <a:latin typeface="MicrosoftYaHeiLight"/>
              </a:rPr>
              <a:t>、使用浏览器进入寒武纪开发平台 </a:t>
            </a:r>
            <a:r>
              <a:rPr lang="en-US" altLang="zh-CN" dirty="0">
                <a:latin typeface="MicrosoftYaHeiLight"/>
                <a:hlinkClick r:id="rId3"/>
              </a:rPr>
              <a:t>http://devplatform.hengqinai.com:30080</a:t>
            </a:r>
            <a:endParaRPr lang="en-US" altLang="zh-CN" dirty="0">
              <a:latin typeface="MicrosoftYaHeiLight"/>
            </a:endParaRPr>
          </a:p>
          <a:p>
            <a:r>
              <a:rPr lang="en-US" altLang="zh-CN" dirty="0">
                <a:latin typeface="MicrosoftYaHeiLight"/>
              </a:rPr>
              <a:t>2</a:t>
            </a:r>
            <a:r>
              <a:rPr lang="zh-CN" altLang="en-US" dirty="0">
                <a:latin typeface="MicrosoftYaHeiLight"/>
              </a:rPr>
              <a:t>、点击“没有账号？立即注册”选项</a:t>
            </a:r>
            <a:endParaRPr lang="en-US" altLang="zh-CN" dirty="0">
              <a:latin typeface="MicrosoftYaHeiLight"/>
            </a:endParaRPr>
          </a:p>
          <a:p>
            <a:r>
              <a:rPr lang="en-US" altLang="zh-CN" dirty="0">
                <a:effectLst/>
                <a:latin typeface="MicrosoftYaHeiLight"/>
              </a:rPr>
              <a:t>3</a:t>
            </a:r>
            <a:r>
              <a:rPr lang="zh-CN" altLang="en-US" dirty="0">
                <a:effectLst/>
                <a:latin typeface="MicrosoftYaHeiLight"/>
              </a:rPr>
              <a:t>、填写个人信息，完成账号注册</a:t>
            </a:r>
            <a:endParaRPr lang="en-US" altLang="zh-CN" dirty="0">
              <a:effectLst/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DC694FD4-77CB-0046-95ED-DBF4A6534394}"/>
              </a:ext>
            </a:extLst>
          </p:cNvPr>
          <p:cNvSpPr/>
          <p:nvPr/>
        </p:nvSpPr>
        <p:spPr>
          <a:xfrm>
            <a:off x="1449978" y="4885509"/>
            <a:ext cx="1319348" cy="30044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F8B50178-28C8-C344-836E-5D7630DB5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652" y="2032642"/>
            <a:ext cx="4638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46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0D9A-E56F-BE40-83AE-A5BBC91F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391" y="2787217"/>
            <a:ext cx="2265218" cy="1283566"/>
          </a:xfrm>
        </p:spPr>
        <p:txBody>
          <a:bodyPr>
            <a:normAutofit fontScale="90000"/>
          </a:bodyPr>
          <a:lstStyle/>
          <a:p>
            <a:r>
              <a:rPr kumimoji="1" lang="en-US" altLang="zh-CN" sz="8000" b="1" dirty="0"/>
              <a:t>Q&amp;A</a:t>
            </a:r>
            <a:endParaRPr kumimoji="1"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9141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E6A1-E85C-3944-A291-7A956AA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8" y="260622"/>
            <a:ext cx="8736874" cy="562338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创建存储卷</a:t>
            </a:r>
          </a:p>
        </p:txBody>
      </p:sp>
      <p:pic>
        <p:nvPicPr>
          <p:cNvPr id="5121" name="Picture 1" descr="page4image728079312">
            <a:extLst>
              <a:ext uri="{FF2B5EF4-FFF2-40B4-BE49-F238E27FC236}">
                <a16:creationId xmlns:a16="http://schemas.microsoft.com/office/drawing/2014/main" id="{03E47D16-D9C2-F146-9220-83C2827CC1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71" y="1825625"/>
            <a:ext cx="96372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8603CA-79C2-B64A-B04F-232AFE6A8506}"/>
              </a:ext>
            </a:extLst>
          </p:cNvPr>
          <p:cNvSpPr/>
          <p:nvPr/>
        </p:nvSpPr>
        <p:spPr>
          <a:xfrm>
            <a:off x="1166949" y="10011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icrosoftYaHeiLight"/>
              </a:rPr>
              <a:t>1</a:t>
            </a:r>
            <a:r>
              <a:rPr lang="zh-CN" altLang="en-US" dirty="0">
                <a:latin typeface="MicrosoftYaHeiLight"/>
              </a:rPr>
              <a:t>、点击左侧栏存储管理，点击右上角添加存储卷。</a:t>
            </a:r>
            <a:endParaRPr lang="en-US" altLang="zh-CN" dirty="0">
              <a:latin typeface="MicrosoftYaHeiLight"/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92317EAA-5FD0-B142-A535-E4B319A8EB7C}"/>
              </a:ext>
            </a:extLst>
          </p:cNvPr>
          <p:cNvSpPr/>
          <p:nvPr/>
        </p:nvSpPr>
        <p:spPr>
          <a:xfrm>
            <a:off x="1277371" y="2268620"/>
            <a:ext cx="747372" cy="3178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66872F-93C9-4E4A-B8EF-EBA342093849}"/>
              </a:ext>
            </a:extLst>
          </p:cNvPr>
          <p:cNvSpPr txBox="1"/>
          <p:nvPr/>
        </p:nvSpPr>
        <p:spPr>
          <a:xfrm>
            <a:off x="1497810" y="258644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A8121-5081-F648-BD95-65B1E31DEE5A}"/>
              </a:ext>
            </a:extLst>
          </p:cNvPr>
          <p:cNvSpPr txBox="1"/>
          <p:nvPr/>
        </p:nvSpPr>
        <p:spPr>
          <a:xfrm>
            <a:off x="9692640" y="24275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97D9F91C-D7D3-874B-9D54-66042075B47D}"/>
              </a:ext>
            </a:extLst>
          </p:cNvPr>
          <p:cNvSpPr/>
          <p:nvPr/>
        </p:nvSpPr>
        <p:spPr>
          <a:xfrm>
            <a:off x="9993086" y="2586445"/>
            <a:ext cx="878516" cy="3693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1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E6A1-E85C-3944-A291-7A956AA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51" y="323942"/>
            <a:ext cx="7511143" cy="677781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创建存储卷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003BA7-7A78-0C45-950A-D4C55D06E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864" y="1825625"/>
            <a:ext cx="9262271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577DA4-2404-B94E-9F94-1E9E7437BD16}"/>
              </a:ext>
            </a:extLst>
          </p:cNvPr>
          <p:cNvSpPr/>
          <p:nvPr/>
        </p:nvSpPr>
        <p:spPr>
          <a:xfrm>
            <a:off x="1464864" y="1067037"/>
            <a:ext cx="3071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YaHeiLight"/>
              </a:rPr>
              <a:t>2</a:t>
            </a:r>
            <a:r>
              <a:rPr lang="zh-CN" altLang="en-US" dirty="0">
                <a:latin typeface="MicrosoftYaHeiLight"/>
              </a:rPr>
              <a:t>、填写存储卷名称和大小。</a:t>
            </a:r>
            <a:endParaRPr lang="zh-CN" altLang="en-US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D0D188-9CCA-3043-96BC-85F40E968203}"/>
              </a:ext>
            </a:extLst>
          </p:cNvPr>
          <p:cNvSpPr txBox="1"/>
          <p:nvPr/>
        </p:nvSpPr>
        <p:spPr>
          <a:xfrm>
            <a:off x="8699863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名称可以任意填写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存储大小根据需求填写</a:t>
            </a:r>
          </a:p>
        </p:txBody>
      </p:sp>
    </p:spTree>
    <p:extLst>
      <p:ext uri="{BB962C8B-B14F-4D97-AF65-F5344CB8AC3E}">
        <p14:creationId xmlns:p14="http://schemas.microsoft.com/office/powerpoint/2010/main" val="145992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E6A1-E85C-3944-A291-7A956AA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9" y="349646"/>
            <a:ext cx="9262271" cy="662782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创建开发容器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C29023F-4A9B-BA4D-9ED2-87B26F56D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014" y="2831456"/>
            <a:ext cx="7589158" cy="37947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BE397A-BA4E-5648-98D2-7E430226D9B5}"/>
              </a:ext>
            </a:extLst>
          </p:cNvPr>
          <p:cNvSpPr txBox="1"/>
          <p:nvPr/>
        </p:nvSpPr>
        <p:spPr>
          <a:xfrm>
            <a:off x="524974" y="1077130"/>
            <a:ext cx="9009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填写注意事项  </a:t>
            </a:r>
            <a:r>
              <a:rPr kumimoji="1" lang="en-US" altLang="zh-CN" dirty="0"/>
              <a:t>	</a:t>
            </a:r>
            <a:r>
              <a:rPr kumimoji="1" lang="zh-CN" altLang="en-US" b="1" dirty="0"/>
              <a:t>用户名</a:t>
            </a:r>
            <a:r>
              <a:rPr kumimoji="1" lang="zh-CN" altLang="en-US" dirty="0"/>
              <a:t>：必须为</a:t>
            </a:r>
            <a:r>
              <a:rPr kumimoji="1" lang="en-US" altLang="zh-CN" dirty="0"/>
              <a:t>root</a:t>
            </a:r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密码</a:t>
            </a:r>
            <a:r>
              <a:rPr kumimoji="1" lang="zh-CN" altLang="en-US" dirty="0"/>
              <a:t>：可以自行设置，但推荐不填写，系统会自动生成复杂密码</a:t>
            </a:r>
            <a:endParaRPr kumimoji="1" lang="en-US" altLang="zh-CN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镜像</a:t>
            </a:r>
            <a:r>
              <a:rPr kumimoji="1" lang="zh-CN" altLang="en-US" dirty="0"/>
              <a:t>：选择</a:t>
            </a:r>
            <a:r>
              <a:rPr kumimoji="1" lang="en-US" altLang="zh-CN" dirty="0"/>
              <a:t>public-server/mlu270_ubuntu16.04-for-student-1.4.0</a:t>
            </a:r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镜像版本</a:t>
            </a:r>
            <a:r>
              <a:rPr kumimoji="1" lang="zh-CN" altLang="en-US" dirty="0"/>
              <a:t>对应相关实验章节，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为更新版本，需按照章节选择</a:t>
            </a:r>
            <a:endParaRPr kumimoji="1" lang="en-US" altLang="zh-CN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到期时间</a:t>
            </a:r>
            <a:r>
              <a:rPr kumimoji="1" lang="zh-CN" altLang="en-US" dirty="0"/>
              <a:t>：自行设置，最长为</a:t>
            </a:r>
            <a:r>
              <a:rPr kumimoji="1" lang="en-US" altLang="zh-CN" dirty="0"/>
              <a:t>15</a:t>
            </a:r>
            <a:r>
              <a:rPr kumimoji="1" lang="zh-CN" altLang="en-US" dirty="0"/>
              <a:t>天</a:t>
            </a:r>
            <a:endParaRPr kumimoji="1" lang="en-US" altLang="zh-CN" b="1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存储卷路径</a:t>
            </a:r>
            <a:r>
              <a:rPr kumimoji="1" lang="zh-CN" altLang="en-US" dirty="0"/>
              <a:t>：自行设置但不能为根目录“</a:t>
            </a:r>
            <a:r>
              <a:rPr kumimoji="1" lang="en-US" altLang="zh-CN" dirty="0"/>
              <a:t>/</a:t>
            </a:r>
            <a:r>
              <a:rPr kumimoji="1" lang="zh-CN" altLang="en-US" dirty="0"/>
              <a:t>”，建议放在</a:t>
            </a:r>
            <a:r>
              <a:rPr kumimoji="1" lang="en-US" altLang="zh-CN" dirty="0"/>
              <a:t>/home</a:t>
            </a:r>
            <a:r>
              <a:rPr kumimoji="1" lang="zh-CN" altLang="en-US" dirty="0"/>
              <a:t>目录下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739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E6A1-E85C-3944-A291-7A956AA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397240" cy="562338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登录开发容器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B2301-DDA7-4A42-8924-464207EE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2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1</a:t>
            </a:r>
            <a:r>
              <a:rPr kumimoji="1" lang="zh-CN" altLang="en-US" sz="2000" dirty="0"/>
              <a:t>、进入开发容器详情页，查看</a:t>
            </a:r>
            <a:r>
              <a:rPr kumimoji="1" lang="en-US" altLang="zh-CN" sz="2000" dirty="0"/>
              <a:t>IP</a:t>
            </a:r>
            <a:r>
              <a:rPr kumimoji="1" lang="zh-CN" altLang="en-US" sz="2000" dirty="0"/>
              <a:t>、端口号、密码 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2</a:t>
            </a:r>
            <a:r>
              <a:rPr kumimoji="1" lang="zh-CN" altLang="en-US" sz="2000" dirty="0"/>
              <a:t>、使用各种</a:t>
            </a:r>
            <a:r>
              <a:rPr kumimoji="1" lang="en-US" altLang="zh-CN" sz="2000" dirty="0" err="1"/>
              <a:t>ssh</a:t>
            </a:r>
            <a:r>
              <a:rPr kumimoji="1" lang="zh-CN" altLang="en-US" sz="2000" dirty="0"/>
              <a:t>工具进行远程连接，推荐：</a:t>
            </a:r>
            <a:r>
              <a:rPr kumimoji="1" lang="en-US" altLang="zh-CN" sz="2000" dirty="0" err="1"/>
              <a:t>MobaXterm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Xshell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（</a:t>
            </a:r>
            <a:r>
              <a:rPr kumimoji="1" lang="zh-CN" altLang="en-US" sz="1600" dirty="0"/>
              <a:t>附</a:t>
            </a:r>
            <a:r>
              <a:rPr kumimoji="1" lang="en-US" altLang="zh-CN" sz="1600" dirty="0" err="1"/>
              <a:t>MobaXterm</a:t>
            </a:r>
            <a:r>
              <a:rPr lang="zh-CN" altLang="en-US" sz="1600" dirty="0"/>
              <a:t>家庭版下载地址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https://</a:t>
            </a:r>
            <a:r>
              <a:rPr lang="en-US" altLang="zh-CN" sz="1600" dirty="0" err="1"/>
              <a:t>mobaxterm.mobatek.net</a:t>
            </a:r>
            <a:r>
              <a:rPr lang="en-US" altLang="zh-CN" sz="1600" dirty="0"/>
              <a:t>/download-home-</a:t>
            </a:r>
            <a:r>
              <a:rPr lang="en-US" altLang="zh-CN" sz="1600" dirty="0" err="1"/>
              <a:t>edition.html</a:t>
            </a:r>
            <a:r>
              <a:rPr lang="en-US" altLang="zh-CN" sz="1600" dirty="0"/>
              <a:t> 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CA24D6-A06D-2F47-A3F9-5AEC032248BD}"/>
              </a:ext>
            </a:extLst>
          </p:cNvPr>
          <p:cNvSpPr txBox="1"/>
          <p:nvPr/>
        </p:nvSpPr>
        <p:spPr>
          <a:xfrm>
            <a:off x="838200" y="2672578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常见</a:t>
            </a:r>
            <a:r>
              <a:rPr kumimoji="1" lang="en-US" altLang="zh-CN" sz="2400" b="1" dirty="0"/>
              <a:t>Linux</a:t>
            </a:r>
            <a:r>
              <a:rPr kumimoji="1" lang="zh-CN" altLang="en-US" sz="2400" b="1" dirty="0"/>
              <a:t>操作命令：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CCB0EB-B056-CB48-99DD-AC033E84F67E}"/>
              </a:ext>
            </a:extLst>
          </p:cNvPr>
          <p:cNvSpPr/>
          <p:nvPr/>
        </p:nvSpPr>
        <p:spPr>
          <a:xfrm>
            <a:off x="838200" y="3126602"/>
            <a:ext cx="4034246" cy="254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YaHeiLight"/>
              </a:rPr>
              <a:t>系统操作指令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cd </a:t>
            </a:r>
            <a:r>
              <a:rPr lang="zh-CN" altLang="en-US" dirty="0">
                <a:latin typeface="MicrosoftYaHeiLight"/>
              </a:rPr>
              <a:t>目录名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跳转到指定目录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cd .. :</a:t>
            </a:r>
            <a:r>
              <a:rPr lang="zh-CN" altLang="en-US" dirty="0">
                <a:latin typeface="MicrosoftYaHeiLight"/>
              </a:rPr>
              <a:t>返回上一级目录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tar -</a:t>
            </a:r>
            <a:r>
              <a:rPr lang="en-US" altLang="zh-CN" dirty="0" err="1">
                <a:latin typeface="MicrosoftYaHeiLight"/>
              </a:rPr>
              <a:t>xvf</a:t>
            </a:r>
            <a:r>
              <a:rPr lang="en-US" altLang="zh-CN" dirty="0">
                <a:latin typeface="MicrosoftYaHeiLight"/>
              </a:rPr>
              <a:t> </a:t>
            </a:r>
            <a:r>
              <a:rPr lang="zh-CN" altLang="en-US" dirty="0">
                <a:latin typeface="MicrosoftYaHeiLight"/>
              </a:rPr>
              <a:t>压缩包名</a:t>
            </a:r>
            <a:r>
              <a:rPr lang="en-US" altLang="zh-CN" dirty="0">
                <a:latin typeface="MicrosoftYaHeiLight"/>
              </a:rPr>
              <a:t>.</a:t>
            </a:r>
            <a:r>
              <a:rPr lang="en-US" altLang="zh-CN" dirty="0" err="1">
                <a:latin typeface="MicrosoftYaHeiLight"/>
              </a:rPr>
              <a:t>gz</a:t>
            </a:r>
            <a:r>
              <a:rPr lang="en-US" altLang="zh-CN" dirty="0">
                <a:latin typeface="MicrosoftYaHeiLight"/>
              </a:rPr>
              <a:t> :</a:t>
            </a:r>
            <a:r>
              <a:rPr lang="zh-CN" altLang="en-US" dirty="0">
                <a:latin typeface="MicrosoftYaHeiLight"/>
              </a:rPr>
              <a:t>解压</a:t>
            </a:r>
            <a:r>
              <a:rPr lang="en-US" altLang="zh-CN" dirty="0" err="1">
                <a:latin typeface="MicrosoftYaHeiLight"/>
              </a:rPr>
              <a:t>tar.gz</a:t>
            </a:r>
            <a:r>
              <a:rPr lang="zh-CN" altLang="en-US" dirty="0">
                <a:latin typeface="MicrosoftYaHeiLight"/>
              </a:rPr>
              <a:t>文件 </a:t>
            </a:r>
            <a:endParaRPr lang="en-US" altLang="zh-CN" dirty="0">
              <a:latin typeface="MicrosoftYaHei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ls :</a:t>
            </a:r>
            <a:r>
              <a:rPr lang="zh-CN" altLang="en-US" dirty="0">
                <a:latin typeface="MicrosoftYaHeiLight"/>
              </a:rPr>
              <a:t>展示当前目录下子目录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TAB + </a:t>
            </a:r>
            <a:r>
              <a:rPr lang="zh-CN" altLang="en-US" dirty="0">
                <a:latin typeface="MicrosoftYaHeiLight"/>
              </a:rPr>
              <a:t>首字母 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快速补全 </a:t>
            </a:r>
            <a:endParaRPr lang="zh-CN" altLang="en-US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8643B0-1F90-9543-87C9-6EF301201F11}"/>
              </a:ext>
            </a:extLst>
          </p:cNvPr>
          <p:cNvSpPr/>
          <p:nvPr/>
        </p:nvSpPr>
        <p:spPr>
          <a:xfrm>
            <a:off x="5036820" y="3126602"/>
            <a:ext cx="6096000" cy="29566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YaHeiLight"/>
              </a:rPr>
              <a:t>vim</a:t>
            </a:r>
            <a:r>
              <a:rPr lang="zh-CN" altLang="en-US" dirty="0">
                <a:latin typeface="MicrosoftYaHeiLight"/>
              </a:rPr>
              <a:t>操作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vim </a:t>
            </a:r>
            <a:r>
              <a:rPr lang="zh-CN" altLang="en-US" dirty="0">
                <a:latin typeface="MicrosoftYaHeiLight"/>
              </a:rPr>
              <a:t>文件名 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打开文件进行编辑 </a:t>
            </a:r>
            <a:endParaRPr lang="en-US" altLang="zh-CN" dirty="0">
              <a:latin typeface="MicrosoftYaHei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 err="1">
                <a:latin typeface="MicrosoftYaHeiLight"/>
              </a:rPr>
              <a:t>i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打开编辑模式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ESC :</a:t>
            </a:r>
            <a:r>
              <a:rPr lang="zh-CN" altLang="en-US" dirty="0">
                <a:latin typeface="MicrosoftYaHeiLight"/>
              </a:rPr>
              <a:t>退出编辑模式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:w : </a:t>
            </a:r>
            <a:r>
              <a:rPr lang="zh-CN" altLang="en-US" dirty="0">
                <a:latin typeface="MicrosoftYaHeiLight"/>
              </a:rPr>
              <a:t>保存修改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:q :</a:t>
            </a:r>
            <a:r>
              <a:rPr lang="zh-CN" altLang="en-US" dirty="0">
                <a:latin typeface="MicrosoftYaHeiLight"/>
              </a:rPr>
              <a:t>不保存修改并退出 </a:t>
            </a:r>
            <a:endParaRPr lang="en-US" altLang="zh-CN" dirty="0">
              <a:latin typeface="MicrosoftYaHei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:</a:t>
            </a:r>
            <a:r>
              <a:rPr lang="en-US" altLang="zh-CN" dirty="0" err="1">
                <a:latin typeface="MicrosoftYaHeiLight"/>
              </a:rPr>
              <a:t>wq</a:t>
            </a:r>
            <a:r>
              <a:rPr lang="en-US" altLang="zh-CN" dirty="0">
                <a:latin typeface="MicrosoftYaHeiLight"/>
              </a:rPr>
              <a:t> :</a:t>
            </a:r>
            <a:r>
              <a:rPr lang="zh-CN" altLang="en-US" dirty="0">
                <a:latin typeface="MicrosoftYaHeiLight"/>
              </a:rPr>
              <a:t>保存修改并退出 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549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E6A1-E85C-3944-A291-7A956AA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28314" cy="58846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常见问题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B2301-DDA7-4A42-8924-464207EE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1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Q</a:t>
            </a:r>
            <a:r>
              <a:rPr lang="zh-CN" altLang="en-US" sz="2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：容器重置了，数据还能找回来吗</a:t>
            </a:r>
            <a:r>
              <a:rPr lang="en-US" altLang="zh-CN" sz="2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?</a:t>
            </a:r>
          </a:p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：容器被删除 或 重置 了，数据丢失是找不回来的。所以务必及时保存重要文件到存储卷路径下，即使容器重置，只要挂载了存储卷，还是可以继续使用的。 </a:t>
            </a:r>
            <a:endParaRPr lang="zh-CN" altLang="en-US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Q</a:t>
            </a:r>
            <a:r>
              <a:rPr lang="zh-CN" altLang="en-US" sz="2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：开发容器一直在创建中的状态，什么原因</a:t>
            </a:r>
            <a:r>
              <a:rPr lang="en-US" altLang="zh-CN" sz="2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? </a:t>
            </a:r>
          </a:p>
          <a:p>
            <a:pPr marL="0" indent="0">
              <a:buNone/>
            </a:pP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： 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1: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集群资源不足，无可用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MLU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卡给新的容器创建</a:t>
            </a:r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      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2: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存储卷挂载到了根 “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/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”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目录下 </a:t>
            </a:r>
            <a:endParaRPr lang="zh-CN" altLang="en-US" sz="24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endParaRPr kumimoji="1" lang="zh-CN" altLang="en-US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06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B2325-A6D5-7144-BE8E-F83A97DA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32371" cy="523149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第二章实验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神经网络设计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54A89-88E3-7848-9537-8003AB2A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实验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2-1</a:t>
            </a:r>
          </a:p>
          <a:p>
            <a:pPr marL="0" indent="0">
              <a:buNone/>
            </a:pPr>
            <a:r>
              <a:rPr lang="en-US" altLang="zh-CN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	</a:t>
            </a:r>
            <a:r>
              <a:rPr lang="zh-CN" altLang="en-US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基于三层神经网络实现手写数字分类</a:t>
            </a:r>
            <a:endParaRPr lang="en-US" altLang="zh-CN" sz="28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0" indent="0">
              <a:buNone/>
            </a:pPr>
            <a:r>
              <a:rPr kumimoji="1" lang="zh-CN" altLang="en-US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实验</a:t>
            </a:r>
            <a:r>
              <a:rPr kumimoji="1" lang="en-US" altLang="zh-CN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2-2</a:t>
            </a:r>
          </a:p>
          <a:p>
            <a:pPr marL="0" indent="0">
              <a:buNone/>
            </a:pPr>
            <a:r>
              <a:rPr kumimoji="1" lang="en-US" altLang="zh-CN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	</a:t>
            </a:r>
            <a:r>
              <a:rPr kumimoji="1" lang="zh-CN" altLang="en-US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基于</a:t>
            </a:r>
            <a:r>
              <a:rPr kumimoji="1" lang="en-US" altLang="zh-CN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DLP</a:t>
            </a:r>
            <a:r>
              <a:rPr kumimoji="1" lang="zh-CN" altLang="en-US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平台实现手写数字分类</a:t>
            </a:r>
            <a:endParaRPr kumimoji="1" lang="en-US" altLang="zh-CN" sz="28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457200" lvl="1" indent="0">
              <a:buNone/>
            </a:pPr>
            <a:r>
              <a:rPr kumimoji="1" lang="en-US" altLang="zh-CN" sz="28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		</a:t>
            </a:r>
            <a:endParaRPr lang="en-US" altLang="zh-CN" sz="28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62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1323</Words>
  <Application>Microsoft Office PowerPoint</Application>
  <PresentationFormat>宽屏</PresentationFormat>
  <Paragraphs>159</Paragraphs>
  <Slides>30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-apple-system</vt:lpstr>
      <vt:lpstr>ArialMT</vt:lpstr>
      <vt:lpstr>MicrosoftYaHeiLight</vt:lpstr>
      <vt:lpstr>等线</vt:lpstr>
      <vt:lpstr>DengXian Light</vt:lpstr>
      <vt:lpstr>DengXian Light</vt:lpstr>
      <vt:lpstr>Arial</vt:lpstr>
      <vt:lpstr>Office 主题​​</vt:lpstr>
      <vt:lpstr>智能计算机基础及应用 实验讲解</vt:lpstr>
      <vt:lpstr>目录</vt:lpstr>
      <vt:lpstr>寒武纪开发平台—账号注册</vt:lpstr>
      <vt:lpstr>寒武纪开发平台—创建存储卷</vt:lpstr>
      <vt:lpstr>寒武纪开发平台—创建存储卷</vt:lpstr>
      <vt:lpstr>寒武纪开发平台—创建开发容器</vt:lpstr>
      <vt:lpstr>寒武纪开发平台—登录开发容器</vt:lpstr>
      <vt:lpstr>寒武纪开发平台—常见问题</vt:lpstr>
      <vt:lpstr>第二章实验-神经网络设计</vt:lpstr>
      <vt:lpstr>实验2-1  基于三层神经网络实现手写数字分类</vt:lpstr>
      <vt:lpstr>实验2-1  基于三层神经网络实现手写数字分类</vt:lpstr>
      <vt:lpstr>实验2-1  Softmax层</vt:lpstr>
      <vt:lpstr>实验2-1  Softmax层</vt:lpstr>
      <vt:lpstr>实验2-1  Softmax层</vt:lpstr>
      <vt:lpstr>实验2-1  实验步骤</vt:lpstr>
      <vt:lpstr>实验2-1  实验步骤</vt:lpstr>
      <vt:lpstr>实验2-1  实验步骤</vt:lpstr>
      <vt:lpstr>实验2-1  实验步骤</vt:lpstr>
      <vt:lpstr>实验2-2  基于DLP平台实现手写数字分类</vt:lpstr>
      <vt:lpstr>实验2-2  Pycnml库</vt:lpstr>
      <vt:lpstr>实验2-2  Pycnml库</vt:lpstr>
      <vt:lpstr>实验2-2  实验步骤</vt:lpstr>
      <vt:lpstr>作业提交—希冀平台</vt:lpstr>
      <vt:lpstr>作业提交—希冀平台</vt:lpstr>
      <vt:lpstr>作业提交—希冀平台</vt:lpstr>
      <vt:lpstr>作业提交—希冀平台</vt:lpstr>
      <vt:lpstr>实验评分规则（暂定）</vt:lpstr>
      <vt:lpstr>实验评分规则</vt:lpstr>
      <vt:lpstr>课程答疑安排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wang_xilin984@outlook.com</cp:lastModifiedBy>
  <cp:revision>19</cp:revision>
  <dcterms:created xsi:type="dcterms:W3CDTF">2021-09-26T09:10:09Z</dcterms:created>
  <dcterms:modified xsi:type="dcterms:W3CDTF">2023-09-28T10:52:52Z</dcterms:modified>
</cp:coreProperties>
</file>